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1" r:id="rId4"/>
    <p:sldId id="262" r:id="rId5"/>
    <p:sldId id="263" r:id="rId6"/>
    <p:sldId id="264" r:id="rId7"/>
    <p:sldId id="266" r:id="rId8"/>
    <p:sldId id="269" r:id="rId9"/>
    <p:sldId id="270" r:id="rId10"/>
    <p:sldId id="271" r:id="rId11"/>
    <p:sldId id="25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3F3CE2-F36F-47A0-AA2C-E221B0F775E5}" type="datetimeFigureOut">
              <a:rPr lang="ar-SA" smtClean="0"/>
              <a:pPr/>
              <a:t>03/03/1439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AE21B1-B787-447C-9269-66AA0AA4592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F998C-1C9F-400E-A271-02DC1491CF12}" type="slidenum">
              <a:rPr lang="en-US"/>
              <a:pPr/>
              <a:t>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4876800" cy="8683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kumimoji="0" lang="en-US" b="1" dirty="0" smtClean="0">
                <a:solidFill>
                  <a:schemeClr val="bg1"/>
                </a:solidFill>
              </a:rPr>
              <a:t>Disk Defragment</a:t>
            </a:r>
            <a:endParaRPr kumimoji="0" lang="en-US" b="1" dirty="0">
              <a:solidFill>
                <a:schemeClr val="bg1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86400"/>
          </a:xfrm>
        </p:spPr>
        <p:txBody>
          <a:bodyPr>
            <a:noAutofit/>
          </a:bodyPr>
          <a:lstStyle/>
          <a:p>
            <a:r>
              <a:rPr kumimoji="0" lang="en-US" sz="3600" b="1" dirty="0"/>
              <a:t>What is the purpose of using the disk defragmenter?</a:t>
            </a:r>
          </a:p>
          <a:p>
            <a:r>
              <a:rPr kumimoji="0" lang="en-US" sz="3600" b="1" dirty="0"/>
              <a:t>What are contiguous files?</a:t>
            </a:r>
          </a:p>
          <a:p>
            <a:r>
              <a:rPr kumimoji="0" lang="en-US" sz="3600" b="1" dirty="0"/>
              <a:t>What are fragmented files?</a:t>
            </a:r>
          </a:p>
          <a:p>
            <a:r>
              <a:rPr kumimoji="0" lang="en-US" sz="3600" b="1" dirty="0"/>
              <a:t>What are unmovable files?</a:t>
            </a:r>
          </a:p>
          <a:p>
            <a:r>
              <a:rPr kumimoji="0" lang="en-US" sz="3600" b="1" dirty="0"/>
              <a:t>Why should you disable a </a:t>
            </a:r>
            <a:r>
              <a:rPr kumimoji="0" lang="en-US" sz="3600" b="1" dirty="0" smtClean="0"/>
              <a:t>screensaver while defragmentation process?</a:t>
            </a:r>
            <a:endParaRPr kumimoji="0" lang="en-US" sz="3600" b="1" dirty="0"/>
          </a:p>
          <a:p>
            <a:r>
              <a:rPr kumimoji="0" lang="en-US" sz="3600" b="1" dirty="0"/>
              <a:t>How do you disable a screensaver?</a:t>
            </a:r>
          </a:p>
          <a:p>
            <a:r>
              <a:rPr kumimoji="0" lang="en-US" sz="3600" b="1" dirty="0"/>
              <a:t>How do you use the Disk Defragmenter</a:t>
            </a:r>
            <a:r>
              <a:rPr kumimoji="0" lang="en-US" sz="3600" b="1" dirty="0" smtClean="0"/>
              <a:t>?</a:t>
            </a:r>
            <a:endParaRPr kumimoji="0"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429000"/>
            <a:ext cx="444482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0"/>
            <a:ext cx="4329113" cy="34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 do disk defragment, you should disable </a:t>
            </a:r>
            <a:r>
              <a:rPr lang="en-US" b="1" dirty="0"/>
              <a:t>the </a:t>
            </a:r>
            <a:r>
              <a:rPr lang="en-US" b="1" dirty="0" smtClean="0"/>
              <a:t>Screensaver first. Why?</a:t>
            </a:r>
            <a:endParaRPr lang="en-US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981200"/>
            <a:ext cx="7772400" cy="43434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Because disk</a:t>
            </a:r>
            <a:r>
              <a:rPr kumimoji="0" lang="en-US" sz="4400" b="1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defragment is a continuous process takes long time to complete its task.</a:t>
            </a:r>
          </a:p>
          <a:p>
            <a:pPr algn="just">
              <a:spcBef>
                <a:spcPct val="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When the screensaver engages, it can interrupt the utility when it is working.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Thanks</a:t>
            </a:r>
            <a:endParaRPr lang="ar-IQ" sz="9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477963"/>
          </a:xfrm>
        </p:spPr>
        <p:txBody>
          <a:bodyPr/>
          <a:lstStyle/>
          <a:p>
            <a:r>
              <a:rPr lang="en-US" sz="4000" b="1" dirty="0"/>
              <a:t>What is the purpose of using the disk defragmenter?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8610600" cy="424731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2" algn="just"/>
            <a:r>
              <a:rPr lang="en-US" sz="5400" b="1" dirty="0" smtClean="0">
                <a:solidFill>
                  <a:schemeClr val="bg1"/>
                </a:solidFill>
              </a:rPr>
              <a:t>Disk Defragmenter is a utility that is used to rearrange all files inside </a:t>
            </a:r>
            <a:r>
              <a:rPr lang="en-US" sz="5400" b="1" smtClean="0">
                <a:solidFill>
                  <a:schemeClr val="bg1"/>
                </a:solidFill>
              </a:rPr>
              <a:t>the </a:t>
            </a:r>
            <a:r>
              <a:rPr lang="en-US" sz="5400" b="1" smtClean="0">
                <a:solidFill>
                  <a:schemeClr val="bg1"/>
                </a:solidFill>
              </a:rPr>
              <a:t>computer hard </a:t>
            </a:r>
            <a:r>
              <a:rPr lang="en-US" sz="5400" b="1" smtClean="0">
                <a:solidFill>
                  <a:schemeClr val="bg1"/>
                </a:solidFill>
              </a:rPr>
              <a:t>drive </a:t>
            </a:r>
            <a:r>
              <a:rPr lang="en-US" sz="5400" b="1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in a perfect manner.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198437"/>
            <a:ext cx="8991600" cy="1477963"/>
          </a:xfrm>
        </p:spPr>
        <p:txBody>
          <a:bodyPr/>
          <a:lstStyle/>
          <a:p>
            <a:r>
              <a:rPr lang="en-US" sz="4000" b="1" dirty="0"/>
              <a:t>What are contiguous files?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8610600" cy="258532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2" algn="just"/>
            <a:r>
              <a:rPr lang="en-US" sz="5400" b="1" dirty="0" smtClean="0">
                <a:solidFill>
                  <a:schemeClr val="bg1"/>
                </a:solidFill>
              </a:rPr>
              <a:t>Are those relative files which arranged together in the same area.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198437"/>
            <a:ext cx="8991600" cy="1477963"/>
          </a:xfrm>
        </p:spPr>
        <p:txBody>
          <a:bodyPr/>
          <a:lstStyle/>
          <a:p>
            <a:r>
              <a:rPr lang="en-US" sz="4000" b="1" dirty="0"/>
              <a:t>What are fragmented files?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304800" y="1223083"/>
            <a:ext cx="8610600" cy="541071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2" algn="just"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</a:rPr>
              <a:t>Fragmented Files are relative files that are scattered through out the hard drive.</a:t>
            </a:r>
          </a:p>
          <a:p>
            <a:pPr lvl="2" algn="just"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</a:rPr>
              <a:t>When files are saved, they are not necessarily placed all together. They only needs a binding link.</a:t>
            </a:r>
          </a:p>
          <a:p>
            <a:pPr lvl="2" algn="just"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</a:rPr>
              <a:t>Therefore, they need to be organized.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122237"/>
            <a:ext cx="8991600" cy="1477963"/>
          </a:xfrm>
        </p:spPr>
        <p:txBody>
          <a:bodyPr/>
          <a:lstStyle/>
          <a:p>
            <a:r>
              <a:rPr lang="en-US" sz="4000" b="1" dirty="0"/>
              <a:t>What are unmovable files?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8610600" cy="258532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2" algn="just"/>
            <a:r>
              <a:rPr lang="en-US" sz="5400" b="1" dirty="0" smtClean="0">
                <a:solidFill>
                  <a:schemeClr val="bg1"/>
                </a:solidFill>
              </a:rPr>
              <a:t>are permanent (stable) files that cannot be changed.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3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77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7200" y="381000"/>
            <a:ext cx="45720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/>
              <a:t>D</a:t>
            </a:r>
          </a:p>
          <a:p>
            <a:pPr algn="ctr"/>
            <a:r>
              <a:rPr lang="en-US" sz="4000" b="1" dirty="0" smtClean="0"/>
              <a:t>I</a:t>
            </a:r>
          </a:p>
          <a:p>
            <a:pPr algn="ctr"/>
            <a:r>
              <a:rPr lang="en-US" sz="4000" b="1" dirty="0" smtClean="0"/>
              <a:t>S</a:t>
            </a:r>
          </a:p>
          <a:p>
            <a:pPr algn="ctr"/>
            <a:r>
              <a:rPr lang="en-US" sz="4000" b="1" dirty="0" smtClean="0"/>
              <a:t>K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</a:t>
            </a:r>
          </a:p>
          <a:p>
            <a:pPr algn="ctr"/>
            <a:r>
              <a:rPr lang="en-US" sz="4000" b="1" dirty="0" smtClean="0"/>
              <a:t>P</a:t>
            </a:r>
          </a:p>
          <a:p>
            <a:pPr algn="ctr"/>
            <a:r>
              <a:rPr lang="en-US" sz="4000" b="1" dirty="0" smtClean="0"/>
              <a:t>A</a:t>
            </a:r>
          </a:p>
          <a:p>
            <a:pPr algn="ctr"/>
            <a:r>
              <a:rPr lang="en-US" sz="4000" b="1" dirty="0" smtClean="0"/>
              <a:t>C</a:t>
            </a:r>
          </a:p>
          <a:p>
            <a:pPr algn="ctr"/>
            <a:r>
              <a:rPr lang="en-US" sz="4000" b="1" dirty="0" smtClean="0"/>
              <a:t>E</a:t>
            </a:r>
            <a:endParaRPr lang="ar-SA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1371600" cy="1447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(1-1)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3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77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7200" y="381000"/>
            <a:ext cx="45720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/>
              <a:t>D</a:t>
            </a:r>
          </a:p>
          <a:p>
            <a:pPr algn="ctr"/>
            <a:r>
              <a:rPr lang="en-US" sz="4000" b="1" dirty="0" smtClean="0"/>
              <a:t>I</a:t>
            </a:r>
          </a:p>
          <a:p>
            <a:pPr algn="ctr"/>
            <a:r>
              <a:rPr lang="en-US" sz="4000" b="1" dirty="0" smtClean="0"/>
              <a:t>S</a:t>
            </a:r>
          </a:p>
          <a:p>
            <a:pPr algn="ctr"/>
            <a:r>
              <a:rPr lang="en-US" sz="4000" b="1" dirty="0" smtClean="0"/>
              <a:t>K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</a:t>
            </a:r>
          </a:p>
          <a:p>
            <a:pPr algn="ctr"/>
            <a:r>
              <a:rPr lang="en-US" sz="4000" b="1" dirty="0" smtClean="0"/>
              <a:t>P</a:t>
            </a:r>
          </a:p>
          <a:p>
            <a:pPr algn="ctr"/>
            <a:r>
              <a:rPr lang="en-US" sz="4000" b="1" dirty="0" smtClean="0"/>
              <a:t>A</a:t>
            </a:r>
          </a:p>
          <a:p>
            <a:pPr algn="ctr"/>
            <a:r>
              <a:rPr lang="en-US" sz="4000" b="1" dirty="0" smtClean="0"/>
              <a:t>C</a:t>
            </a:r>
          </a:p>
          <a:p>
            <a:pPr algn="ctr"/>
            <a:r>
              <a:rPr lang="en-US" sz="4000" b="1" dirty="0" smtClean="0"/>
              <a:t>E</a:t>
            </a:r>
            <a:endParaRPr lang="ar-SA" sz="4000" b="1" dirty="0"/>
          </a:p>
        </p:txBody>
      </p:sp>
      <p:sp>
        <p:nvSpPr>
          <p:cNvPr id="26" name="Rectangle 25"/>
          <p:cNvSpPr/>
          <p:nvPr/>
        </p:nvSpPr>
        <p:spPr>
          <a:xfrm>
            <a:off x="1905000" y="304800"/>
            <a:ext cx="1371600" cy="1447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(1-2)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29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53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77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" y="1905000"/>
            <a:ext cx="1371600" cy="1447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05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9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53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77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(4-4)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1371600" cy="1447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(1-1)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3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77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7200" y="381000"/>
            <a:ext cx="45720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/>
              <a:t>D</a:t>
            </a:r>
          </a:p>
          <a:p>
            <a:pPr algn="ctr"/>
            <a:r>
              <a:rPr lang="en-US" sz="4000" b="1" dirty="0" smtClean="0"/>
              <a:t>I</a:t>
            </a:r>
          </a:p>
          <a:p>
            <a:pPr algn="ctr"/>
            <a:r>
              <a:rPr lang="en-US" sz="4000" b="1" dirty="0" smtClean="0"/>
              <a:t>S</a:t>
            </a:r>
          </a:p>
          <a:p>
            <a:pPr algn="ctr"/>
            <a:r>
              <a:rPr lang="en-US" sz="4000" b="1" dirty="0" smtClean="0"/>
              <a:t>K</a:t>
            </a:r>
          </a:p>
          <a:p>
            <a:pPr algn="ctr"/>
            <a:r>
              <a:rPr lang="en-US" sz="4000" b="1" dirty="0" smtClean="0"/>
              <a:t>*</a:t>
            </a:r>
          </a:p>
          <a:p>
            <a:pPr algn="ctr"/>
            <a:r>
              <a:rPr lang="en-US" sz="4000" b="1" dirty="0" smtClean="0"/>
              <a:t>S</a:t>
            </a:r>
          </a:p>
          <a:p>
            <a:pPr algn="ctr"/>
            <a:r>
              <a:rPr lang="en-US" sz="4000" b="1" dirty="0" smtClean="0"/>
              <a:t>P</a:t>
            </a:r>
          </a:p>
          <a:p>
            <a:pPr algn="ctr"/>
            <a:r>
              <a:rPr lang="en-US" sz="4000" b="1" dirty="0" smtClean="0"/>
              <a:t>A</a:t>
            </a:r>
          </a:p>
          <a:p>
            <a:pPr algn="ctr"/>
            <a:r>
              <a:rPr lang="en-US" sz="4000" b="1" dirty="0" smtClean="0"/>
              <a:t>C</a:t>
            </a:r>
          </a:p>
          <a:p>
            <a:pPr algn="ctr"/>
            <a:r>
              <a:rPr lang="en-US" sz="4000" b="1" dirty="0" smtClean="0"/>
              <a:t>E</a:t>
            </a:r>
            <a:endParaRPr lang="ar-SA" sz="4000" b="1" dirty="0"/>
          </a:p>
        </p:txBody>
      </p:sp>
      <p:sp>
        <p:nvSpPr>
          <p:cNvPr id="26" name="Rectangle 25"/>
          <p:cNvSpPr/>
          <p:nvPr/>
        </p:nvSpPr>
        <p:spPr>
          <a:xfrm>
            <a:off x="1905000" y="304800"/>
            <a:ext cx="1371600" cy="1447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(1-2)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29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53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77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" y="1905000"/>
            <a:ext cx="1371600" cy="1447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05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9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53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77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(4-4)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304800"/>
            <a:ext cx="13716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(5-1)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05000" y="304800"/>
            <a:ext cx="13716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(5-2)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3505200"/>
            <a:ext cx="13716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(5-3)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 rot="1773762">
            <a:off x="1483103" y="1051417"/>
            <a:ext cx="762000" cy="3124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9" name="Rectangle 38"/>
          <p:cNvSpPr/>
          <p:nvPr/>
        </p:nvSpPr>
        <p:spPr>
          <a:xfrm>
            <a:off x="381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1000" y="5181600"/>
            <a:ext cx="74676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Fragmented Disk</a:t>
            </a:r>
            <a:endParaRPr lang="ar-SA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35" grpId="0" animBg="1"/>
      <p:bldP spid="36" grpId="0" animBg="1"/>
      <p:bldP spid="37" grpId="0" animBg="1"/>
      <p:bldP spid="38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3048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9050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3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35052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77000" y="5181600"/>
            <a:ext cx="1371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7200" y="381000"/>
            <a:ext cx="457200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/>
              <a:t>D</a:t>
            </a:r>
          </a:p>
          <a:p>
            <a:pPr algn="ctr"/>
            <a:r>
              <a:rPr lang="en-US" sz="4000" b="1" dirty="0" smtClean="0"/>
              <a:t>I</a:t>
            </a:r>
          </a:p>
          <a:p>
            <a:pPr algn="ctr"/>
            <a:r>
              <a:rPr lang="en-US" sz="4000" b="1" dirty="0" smtClean="0"/>
              <a:t>S</a:t>
            </a:r>
          </a:p>
          <a:p>
            <a:pPr algn="ctr"/>
            <a:r>
              <a:rPr lang="en-US" sz="4000" b="1" dirty="0" smtClean="0"/>
              <a:t>K</a:t>
            </a:r>
          </a:p>
          <a:p>
            <a:pPr algn="ctr"/>
            <a:r>
              <a:rPr lang="en-US" sz="4000" b="1" dirty="0" smtClean="0"/>
              <a:t>#</a:t>
            </a:r>
          </a:p>
          <a:p>
            <a:pPr algn="ctr"/>
            <a:r>
              <a:rPr lang="en-US" sz="4000" b="1" dirty="0" smtClean="0"/>
              <a:t>S</a:t>
            </a:r>
          </a:p>
          <a:p>
            <a:pPr algn="ctr"/>
            <a:r>
              <a:rPr lang="en-US" sz="4000" b="1" dirty="0" smtClean="0"/>
              <a:t>P</a:t>
            </a:r>
          </a:p>
          <a:p>
            <a:pPr algn="ctr"/>
            <a:r>
              <a:rPr lang="en-US" sz="4000" b="1" dirty="0" smtClean="0"/>
              <a:t>A</a:t>
            </a:r>
          </a:p>
          <a:p>
            <a:pPr algn="ctr"/>
            <a:r>
              <a:rPr lang="en-US" sz="4000" b="1" dirty="0" smtClean="0"/>
              <a:t>C</a:t>
            </a:r>
          </a:p>
          <a:p>
            <a:pPr algn="ctr"/>
            <a:r>
              <a:rPr lang="en-US" sz="4000" b="1" dirty="0" smtClean="0"/>
              <a:t>E</a:t>
            </a:r>
            <a:endParaRPr lang="ar-SA" sz="4000" b="1" dirty="0"/>
          </a:p>
        </p:txBody>
      </p:sp>
      <p:sp>
        <p:nvSpPr>
          <p:cNvPr id="26" name="Rectangle 25"/>
          <p:cNvSpPr/>
          <p:nvPr/>
        </p:nvSpPr>
        <p:spPr>
          <a:xfrm>
            <a:off x="381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05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29000" y="304800"/>
            <a:ext cx="1371600" cy="1447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(2-3)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53000" y="304800"/>
            <a:ext cx="13716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3048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05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29000" y="1905000"/>
            <a:ext cx="1371600" cy="1447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(4-4)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53000" y="1905000"/>
            <a:ext cx="137160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(5-1)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77000" y="1905000"/>
            <a:ext cx="137160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(5-2)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1000" y="3505200"/>
            <a:ext cx="137160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File (5-3)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5181600"/>
            <a:ext cx="74676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</a:rPr>
              <a:t>Defragmented Disk</a:t>
            </a:r>
            <a:endParaRPr lang="ar-SA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388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Disk Defragment</vt:lpstr>
      <vt:lpstr>What is the purpose of using the disk defragmenter?</vt:lpstr>
      <vt:lpstr>What are contiguous files?</vt:lpstr>
      <vt:lpstr>What are fragmented files?</vt:lpstr>
      <vt:lpstr>What are unmovable files?</vt:lpstr>
      <vt:lpstr>Slide 6</vt:lpstr>
      <vt:lpstr>Slide 7</vt:lpstr>
      <vt:lpstr>Slide 8</vt:lpstr>
      <vt:lpstr>Slide 9</vt:lpstr>
      <vt:lpstr>Slide 10</vt:lpstr>
      <vt:lpstr>To do disk defragment, you should disable the Screensaver first. Why?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 Defragment</dc:title>
  <dc:creator>hp</dc:creator>
  <cp:lastModifiedBy>dell</cp:lastModifiedBy>
  <cp:revision>31</cp:revision>
  <dcterms:created xsi:type="dcterms:W3CDTF">2006-08-16T00:00:00Z</dcterms:created>
  <dcterms:modified xsi:type="dcterms:W3CDTF">2017-11-21T08:59:05Z</dcterms:modified>
</cp:coreProperties>
</file>